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26"/>
  </p:notesMasterIdLst>
  <p:sldIdLst>
    <p:sldId id="2991" r:id="rId2"/>
    <p:sldId id="2637" r:id="rId3"/>
    <p:sldId id="2638" r:id="rId4"/>
    <p:sldId id="2639" r:id="rId5"/>
    <p:sldId id="2641" r:id="rId6"/>
    <p:sldId id="2856" r:id="rId7"/>
    <p:sldId id="2857" r:id="rId8"/>
    <p:sldId id="2644" r:id="rId9"/>
    <p:sldId id="2645" r:id="rId10"/>
    <p:sldId id="2858" r:id="rId11"/>
    <p:sldId id="2647" r:id="rId12"/>
    <p:sldId id="2859" r:id="rId13"/>
    <p:sldId id="2889" r:id="rId14"/>
    <p:sldId id="2860" r:id="rId15"/>
    <p:sldId id="2861" r:id="rId16"/>
    <p:sldId id="2862" r:id="rId17"/>
    <p:sldId id="2863" r:id="rId18"/>
    <p:sldId id="2652" r:id="rId19"/>
    <p:sldId id="2865" r:id="rId20"/>
    <p:sldId id="2891" r:id="rId21"/>
    <p:sldId id="2892" r:id="rId22"/>
    <p:sldId id="2655" r:id="rId23"/>
    <p:sldId id="2658" r:id="rId24"/>
    <p:sldId id="2890" r:id="rId25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YLim" initials="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6699FF"/>
    <a:srgbClr val="FF66CC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1" autoAdjust="0"/>
    <p:restoredTop sz="96327" autoAdjust="0"/>
  </p:normalViewPr>
  <p:slideViewPr>
    <p:cSldViewPr>
      <p:cViewPr varScale="1">
        <p:scale>
          <a:sx n="123" d="100"/>
          <a:sy n="123" d="100"/>
        </p:scale>
        <p:origin x="1576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>
      <p:cViewPr varScale="1">
        <p:scale>
          <a:sx n="115" d="100"/>
          <a:sy n="115" d="100"/>
        </p:scale>
        <p:origin x="5178" y="120"/>
      </p:cViewPr>
      <p:guideLst>
        <p:guide orient="horz" pos="2880"/>
        <p:guide pos="2160"/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/>
          <a:lstStyle>
            <a:lvl1pPr algn="r">
              <a:defRPr sz="1200"/>
            </a:lvl1pPr>
          </a:lstStyle>
          <a:p>
            <a:fld id="{050F0499-AE52-4672-879B-3107B2FC2A9F}" type="datetimeFigureOut">
              <a:rPr lang="ko-KR" altLang="en-US" smtClean="0"/>
              <a:t>2024. 10. 7.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3" tIns="45717" rIns="91433" bIns="45717" rtlCol="0" anchor="ctr"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009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3009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r">
              <a:defRPr sz="1200"/>
            </a:lvl1pPr>
          </a:lstStyle>
          <a:p>
            <a:fld id="{E9CED1A8-8C93-4BD0-9402-1D9262169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232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92188" y="3271838"/>
            <a:ext cx="7943850" cy="26765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CED1A8-8C93-4BD0-9402-1D92621696D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34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500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79450" y="4778375"/>
            <a:ext cx="5438775" cy="39084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CED1A8-8C93-4BD0-9402-1D92621696D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937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enryhxu/CSCI3150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altLang="ko-KR"/>
              <a:t>Click to edit Master subtitle style</a:t>
            </a:r>
            <a:endParaRPr lang="ko-KR" altLang="en-US" dirty="0"/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/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lang="ko-KR" altLang="en-US" sz="4000" b="1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grpSp>
        <p:nvGrpSpPr>
          <p:cNvPr id="36" name="그룹 35"/>
          <p:cNvGrpSpPr/>
          <p:nvPr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3344285" y="5517232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Hong</a:t>
            </a:r>
            <a:r>
              <a:rPr kumimoji="1" lang="zh-CN" altLang="en-US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Xu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47015-6912-00BC-B289-2ACFBCCB2E9B}"/>
              </a:ext>
            </a:extLst>
          </p:cNvPr>
          <p:cNvSpPr txBox="1"/>
          <p:nvPr/>
        </p:nvSpPr>
        <p:spPr>
          <a:xfrm>
            <a:off x="2351994" y="6048603"/>
            <a:ext cx="4432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https://github.com/henryhxu/CSCI3150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9811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 lIns="90000"/>
          <a:lstStyle>
            <a:lvl1pPr latinLnBrk="0"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1803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altLang="ko-KR"/>
              <a:t>Click to edit Master text styles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447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>
            <a:outerShdw dist="17780" dir="2700000" algn="ctr" rotWithShape="0">
              <a:srgbClr val="000000"/>
            </a:outerShdw>
          </a:effectLst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lang="ko-KR" altLang="en-US" sz="4400" b="1" kern="1200" dirty="0">
                <a:solidFill>
                  <a:schemeClr val="tx2">
                    <a:lumMod val="75000"/>
                  </a:schemeClr>
                </a:solidFill>
                <a:latin typeface="Adobe 고딕 Std B" pitchFamily="34" charset="-127"/>
                <a:ea typeface="Adobe 고딕 Std B" pitchFamily="34" charset="-127"/>
                <a:cs typeface="Adobe Arabic" pitchFamily="18" charset="-78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grpSp>
        <p:nvGrpSpPr>
          <p:cNvPr id="36" name="그룹 35"/>
          <p:cNvGrpSpPr/>
          <p:nvPr userDrawn="1"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 userDrawn="1"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 userDrawn="1"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 userDrawn="1"/>
        </p:nvSpPr>
        <p:spPr>
          <a:xfrm>
            <a:off x="3347864" y="4030167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ko-KR" sz="2400" b="1" dirty="0" err="1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Youjip</a:t>
            </a:r>
            <a:r>
              <a:rPr kumimoji="1" lang="en-US" altLang="ko-KR" sz="2400" b="1" baseline="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Won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786" y="5013176"/>
            <a:ext cx="2638429" cy="75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7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305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ko-KR" altLang="en-US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fld id="{5BCC3F0E-9362-6D47-9781-DB401EE9B6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en-US"/>
              <a:t>CSCI3150 Intro to Operating Systems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69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71" r:id="rId4"/>
    <p:sldLayoutId id="2147483673" r:id="rId5"/>
  </p:sldLayoutIdLst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0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elixir.bootlin.com/linux/latest/source/mm/filemap.c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83568" y="1484786"/>
            <a:ext cx="7772400" cy="1326009"/>
          </a:xfrm>
        </p:spPr>
        <p:txBody>
          <a:bodyPr/>
          <a:lstStyle/>
          <a:p>
            <a:pPr latinLnBrk="0"/>
            <a:r>
              <a:rPr lang="en-US" altLang="zh-CN" sz="3600" dirty="0"/>
              <a:t>CSCI3150</a:t>
            </a:r>
            <a:r>
              <a:rPr lang="zh-CN" altLang="en-US" sz="3600" dirty="0"/>
              <a:t> </a:t>
            </a:r>
            <a:r>
              <a:rPr lang="en-US" altLang="zh-CN" sz="3600" dirty="0"/>
              <a:t>Introduction</a:t>
            </a:r>
            <a:r>
              <a:rPr lang="zh-CN" altLang="en-US" sz="3600" dirty="0"/>
              <a:t> </a:t>
            </a:r>
            <a:r>
              <a:rPr lang="en-US" altLang="zh-CN" sz="3600" dirty="0"/>
              <a:t>to</a:t>
            </a:r>
            <a:r>
              <a:rPr lang="zh-CN" altLang="en-US" sz="3600" dirty="0"/>
              <a:t> </a:t>
            </a:r>
            <a:r>
              <a:rPr lang="en-US" sz="3600" dirty="0"/>
              <a:t>Operating Systems</a:t>
            </a:r>
            <a:endParaRPr lang="en-US" sz="1600"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F8FA8-3607-FC4B-303A-4C5A91BC53F8}"/>
              </a:ext>
            </a:extLst>
          </p:cNvPr>
          <p:cNvSpPr txBox="1"/>
          <p:nvPr/>
        </p:nvSpPr>
        <p:spPr>
          <a:xfrm>
            <a:off x="683568" y="3933058"/>
            <a:ext cx="777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Lecture 8: </a:t>
            </a:r>
            <a:r>
              <a:rPr lang="en-US" altLang="zh-CN" sz="3600" dirty="0">
                <a:solidFill>
                  <a:prstClr val="black"/>
                </a:solidFill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Common</a:t>
            </a:r>
            <a:r>
              <a:rPr lang="zh-CN" altLang="en-US" sz="3600" dirty="0">
                <a:solidFill>
                  <a:prstClr val="black"/>
                </a:solidFill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 </a:t>
            </a:r>
            <a:endParaRPr lang="en-HK" altLang="zh-CN" sz="3600" dirty="0">
              <a:solidFill>
                <a:prstClr val="black"/>
              </a:solidFill>
              <a:latin typeface="Arial" panose="020B0604020202020204" pitchFamily="34" charset="0"/>
              <a:ea typeface="굴림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dirty="0">
                <a:solidFill>
                  <a:prstClr val="black"/>
                </a:solidFill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Concurrency</a:t>
            </a:r>
            <a:r>
              <a:rPr lang="zh-CN" altLang="en-US" sz="3600" dirty="0">
                <a:solidFill>
                  <a:prstClr val="black"/>
                </a:solidFill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 </a:t>
            </a:r>
            <a:r>
              <a:rPr lang="en-US" altLang="zh-CN" sz="3600">
                <a:solidFill>
                  <a:prstClr val="black"/>
                </a:solidFill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Problems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굴림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4308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Why Do Deadlocks Occur?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Example</a:t>
            </a:r>
            <a:r>
              <a:rPr lang="en-US" altLang="ko-KR" dirty="0"/>
              <a:t>: Java Vector class and the method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AddAll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b="1" dirty="0"/>
          </a:p>
          <a:p>
            <a:pPr lvl="1"/>
            <a:endParaRPr lang="en-US" altLang="ko-KR" b="1" dirty="0"/>
          </a:p>
          <a:p>
            <a:pPr lvl="1"/>
            <a:endParaRPr lang="en-US" altLang="ko-KR" b="1" dirty="0"/>
          </a:p>
          <a:p>
            <a:pPr lvl="1"/>
            <a:endParaRPr lang="en-US" altLang="ko-KR" b="1" dirty="0"/>
          </a:p>
          <a:p>
            <a:pPr lvl="1"/>
            <a:endParaRPr lang="en-US" altLang="ko-KR" b="1" dirty="0"/>
          </a:p>
          <a:p>
            <a:pPr lvl="1"/>
            <a:r>
              <a:rPr lang="en-US" altLang="ko-KR" b="1" dirty="0"/>
              <a:t>Locks</a:t>
            </a:r>
            <a:r>
              <a:rPr lang="en-US" altLang="ko-KR" dirty="0"/>
              <a:t> for both the vector</a:t>
            </a:r>
            <a:r>
              <a:rPr lang="en-US" altLang="zh-CN" dirty="0"/>
              <a:t>s</a:t>
            </a:r>
            <a:r>
              <a:rPr lang="en-US" altLang="ko-KR" dirty="0"/>
              <a:t> being added to (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v1</a:t>
            </a:r>
            <a:r>
              <a:rPr lang="en-US" altLang="ko-KR" dirty="0"/>
              <a:t>) and the parameter (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v2</a:t>
            </a:r>
            <a:r>
              <a:rPr lang="en-US" altLang="ko-KR" dirty="0"/>
              <a:t>) </a:t>
            </a:r>
            <a:r>
              <a:rPr lang="en-US" altLang="ko-KR" i="1" dirty="0"/>
              <a:t>need to be acquired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10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771800" y="1827512"/>
            <a:ext cx="3096344" cy="258532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AutoNum type="arabicPlain"/>
            </a:pPr>
            <a:r>
              <a:rPr lang="en-US" altLang="ko-KR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vector v1,v2;</a:t>
            </a:r>
          </a:p>
          <a:p>
            <a:pPr marL="342900" indent="-342900">
              <a:lnSpc>
                <a:spcPct val="150000"/>
              </a:lnSpc>
              <a:buAutoNum type="arabicPlain"/>
            </a:pPr>
            <a:r>
              <a:rPr lang="en-US" altLang="ko-KR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// thread 1 </a:t>
            </a:r>
          </a:p>
          <a:p>
            <a:pPr marL="342900" indent="-342900">
              <a:lnSpc>
                <a:spcPct val="150000"/>
              </a:lnSpc>
              <a:buAutoNum type="arabicPlain"/>
            </a:pPr>
            <a:r>
              <a:rPr lang="en-US" altLang="ko-KR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v1.AddAll(v2);</a:t>
            </a:r>
          </a:p>
          <a:p>
            <a:pPr marL="342900" indent="-342900">
              <a:lnSpc>
                <a:spcPct val="150000"/>
              </a:lnSpc>
              <a:buAutoNum type="arabicPlain"/>
            </a:pPr>
            <a:endParaRPr lang="en-US" altLang="ko-KR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marL="342900" indent="-342900">
              <a:lnSpc>
                <a:spcPct val="150000"/>
              </a:lnSpc>
              <a:buAutoNum type="arabicPlain"/>
            </a:pPr>
            <a:r>
              <a:rPr lang="en-US" altLang="ko-KR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// thread 2</a:t>
            </a:r>
          </a:p>
          <a:p>
            <a:pPr marL="342900" indent="-342900">
              <a:lnSpc>
                <a:spcPct val="150000"/>
              </a:lnSpc>
              <a:buAutoNum type="arabicPlain"/>
            </a:pPr>
            <a:r>
              <a:rPr lang="en-US" altLang="ko-KR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v2.AddAll (v1) ;</a:t>
            </a:r>
          </a:p>
        </p:txBody>
      </p:sp>
    </p:spTree>
    <p:extLst>
      <p:ext uri="{BB962C8B-B14F-4D97-AF65-F5344CB8AC3E}">
        <p14:creationId xmlns:p14="http://schemas.microsoft.com/office/powerpoint/2010/main" val="1411975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Conditions for Deadlock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u="sng" dirty="0"/>
              <a:t>Four conditions</a:t>
            </a:r>
            <a:r>
              <a:rPr lang="en-US" altLang="ko-KR" dirty="0"/>
              <a:t> need to hold for a deadlock to occur.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If any of these four conditions are not met, </a:t>
            </a:r>
            <a:r>
              <a:rPr lang="en-US" altLang="ko-KR" b="1" dirty="0"/>
              <a:t>deadlock cannot occur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11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713676"/>
              </p:ext>
            </p:extLst>
          </p:nvPr>
        </p:nvGraphicFramePr>
        <p:xfrm>
          <a:off x="539267" y="1484784"/>
          <a:ext cx="8136904" cy="29504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527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89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Condition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Description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9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Mutual Exclusion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Threads claim exclusive control of resources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that they require.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25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Hold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-and-wait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Threads hold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resources allocated to them while waiting for additional resources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67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No preemption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Resources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cannot be forcibly removed from threads that are holding them.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025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Circular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wait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There exists a circular chain of threads such</a:t>
                      </a:r>
                      <a:r>
                        <a:rPr lang="en-US" altLang="ko-KR" sz="1600" b="0" baseline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that each thread holds one more resources that are being requested by the next thread in the chain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5132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Prevention – Circular Wait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5535" y="880070"/>
            <a:ext cx="8605589" cy="5501258"/>
          </a:xfrm>
        </p:spPr>
        <p:txBody>
          <a:bodyPr/>
          <a:lstStyle/>
          <a:p>
            <a:r>
              <a:rPr lang="en-US" altLang="ko-KR" sz="1800" dirty="0"/>
              <a:t>Provide </a:t>
            </a:r>
            <a:r>
              <a:rPr lang="en-US" altLang="ko-KR" sz="1800" dirty="0">
                <a:solidFill>
                  <a:schemeClr val="accent6">
                    <a:lumMod val="75000"/>
                  </a:schemeClr>
                </a:solidFill>
              </a:rPr>
              <a:t>a total ordering </a:t>
            </a:r>
            <a:r>
              <a:rPr lang="en-US" altLang="ko-KR" sz="1800" dirty="0"/>
              <a:t>on lock acquisition</a:t>
            </a:r>
          </a:p>
          <a:p>
            <a:pPr lvl="1"/>
            <a:r>
              <a:rPr lang="en-US" altLang="ko-KR" sz="1600" dirty="0"/>
              <a:t>This approach requires </a:t>
            </a:r>
            <a:r>
              <a:rPr lang="en-US" altLang="ko-KR" sz="1600" i="1" dirty="0"/>
              <a:t>careful design </a:t>
            </a:r>
            <a:r>
              <a:rPr lang="en-US" altLang="ko-KR" sz="1600" dirty="0"/>
              <a:t>of global locking strategies.</a:t>
            </a:r>
          </a:p>
          <a:p>
            <a:r>
              <a:rPr lang="en-US" altLang="ko-KR" sz="1800" b="1" dirty="0"/>
              <a:t>Example</a:t>
            </a:r>
            <a:r>
              <a:rPr lang="en-US" altLang="ko-KR" sz="1800" dirty="0"/>
              <a:t>:</a:t>
            </a:r>
          </a:p>
          <a:p>
            <a:pPr lvl="1"/>
            <a:r>
              <a:rPr lang="en-US" altLang="ko-KR" sz="1600" dirty="0"/>
              <a:t>There are two locks in the system (L1 and L2)</a:t>
            </a:r>
          </a:p>
          <a:p>
            <a:pPr lvl="1"/>
            <a:r>
              <a:rPr lang="en-US" altLang="ko-KR" sz="1600" dirty="0"/>
              <a:t>We can prevent deadlock by always acquiring L1 before L2.</a:t>
            </a:r>
          </a:p>
          <a:p>
            <a:pPr lvl="1"/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821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Avoiding Circular Wait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https://elixir.bootlin.com/linux/latest/source/mm/filemap.c</a:t>
            </a:r>
            <a:endParaRPr lang="en-US" altLang="ko-KR" dirty="0"/>
          </a:p>
          <a:p>
            <a:endParaRPr lang="en-US" altLang="ko-KR" sz="1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583" y="1628800"/>
            <a:ext cx="7020272" cy="451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89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Prevention – Hold-and-wait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Acquire all locks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at once</a:t>
            </a:r>
            <a:r>
              <a:rPr lang="en-US" altLang="ko-KR" dirty="0"/>
              <a:t>,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atomically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This code guarantees that </a:t>
            </a:r>
            <a:r>
              <a:rPr lang="en-US" altLang="ko-KR" b="1" dirty="0"/>
              <a:t>no untimely thread switch can occur </a:t>
            </a:r>
            <a:r>
              <a:rPr lang="en-US" altLang="ko-KR" i="1" dirty="0"/>
              <a:t>in the midst of</a:t>
            </a:r>
            <a:r>
              <a:rPr lang="en-US" altLang="ko-KR" dirty="0"/>
              <a:t> lock acquisition.</a:t>
            </a:r>
          </a:p>
          <a:p>
            <a:pPr lvl="1"/>
            <a:r>
              <a:rPr lang="en-US" altLang="ko-KR" b="1" dirty="0"/>
              <a:t>Problem</a:t>
            </a:r>
            <a:r>
              <a:rPr lang="en-US" altLang="ko-KR" dirty="0"/>
              <a:t>:</a:t>
            </a:r>
          </a:p>
          <a:p>
            <a:pPr lvl="2"/>
            <a:r>
              <a:rPr lang="en-US" altLang="ko-KR" dirty="0"/>
              <a:t>Require us to know when calling a routine exactly which locks must be held and to acquire them ahead of time.</a:t>
            </a:r>
          </a:p>
          <a:p>
            <a:pPr lvl="2"/>
            <a:r>
              <a:rPr lang="en-US" altLang="ko-KR" dirty="0"/>
              <a:t>Decrease </a:t>
            </a:r>
            <a:r>
              <a:rPr lang="en-US" altLang="ko-KR" i="1" dirty="0"/>
              <a:t>concurrency</a:t>
            </a:r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339752" y="1556792"/>
            <a:ext cx="4032448" cy="116955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1    lock(prevention);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2    lock(L1);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3    lock(L2);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4    …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5    unlock(prevention);</a:t>
            </a:r>
          </a:p>
        </p:txBody>
      </p:sp>
    </p:spTree>
    <p:extLst>
      <p:ext uri="{BB962C8B-B14F-4D97-AF65-F5344CB8AC3E}">
        <p14:creationId xmlns:p14="http://schemas.microsoft.com/office/powerpoint/2010/main" val="3035521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Prevention – No Preemption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Multiple lock acquisition </a:t>
            </a:r>
            <a:r>
              <a:rPr lang="en-US" altLang="ko-KR" dirty="0"/>
              <a:t>often gets us into trouble because when waiting for one lock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we are holding another</a:t>
            </a:r>
            <a:r>
              <a:rPr lang="en-US" altLang="ko-KR" dirty="0"/>
              <a:t>.</a:t>
            </a: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trylock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altLang="ko-KR" dirty="0">
                <a:cs typeface="Courier New" panose="02070309020205020404" pitchFamily="49" charset="0"/>
              </a:rPr>
              <a:t>Used to build a </a:t>
            </a:r>
            <a:r>
              <a:rPr lang="en-US" altLang="ko-KR" i="1" dirty="0">
                <a:cs typeface="Courier New" panose="02070309020205020404" pitchFamily="49" charset="0"/>
              </a:rPr>
              <a:t>deadlock-free</a:t>
            </a:r>
            <a:r>
              <a:rPr lang="en-US" altLang="ko-KR" dirty="0">
                <a:cs typeface="Courier New" panose="02070309020205020404" pitchFamily="49" charset="0"/>
              </a:rPr>
              <a:t>, </a:t>
            </a:r>
            <a:r>
              <a:rPr lang="en-US" altLang="ko-KR" i="1" dirty="0">
                <a:cs typeface="Courier New" panose="02070309020205020404" pitchFamily="49" charset="0"/>
              </a:rPr>
              <a:t>ordering-robust</a:t>
            </a:r>
            <a:r>
              <a:rPr lang="en-US" altLang="ko-KR" dirty="0">
                <a:cs typeface="Courier New" panose="02070309020205020404" pitchFamily="49" charset="0"/>
              </a:rPr>
              <a:t> lock acquisition protocol.</a:t>
            </a:r>
          </a:p>
          <a:p>
            <a:pPr lvl="1"/>
            <a:r>
              <a:rPr lang="en-US" altLang="ko-KR" dirty="0"/>
              <a:t>Grab the lock (if it is available).</a:t>
            </a:r>
          </a:p>
          <a:p>
            <a:pPr lvl="1"/>
            <a:r>
              <a:rPr lang="en-US" altLang="ko-KR" dirty="0"/>
              <a:t>Or, return -1: you should try again later.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267744" y="3933056"/>
            <a:ext cx="4392488" cy="138499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top: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lock(L1);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if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tryLock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(L2) == -</a:t>
            </a:r>
            <a:r>
              <a:rPr lang="en-US" altLang="ko-KR" sz="1400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1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){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	unlock(L1);	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	</a:t>
            </a:r>
            <a:r>
              <a:rPr lang="en-US" altLang="ko-KR" sz="1400" dirty="0" err="1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goto</a:t>
            </a:r>
            <a:r>
              <a:rPr lang="en-US" altLang="ko-KR" sz="1400" dirty="0">
                <a:solidFill>
                  <a:schemeClr val="accent6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top;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}</a:t>
            </a:r>
          </a:p>
        </p:txBody>
      </p:sp>
    </p:spTree>
    <p:extLst>
      <p:ext uri="{BB962C8B-B14F-4D97-AF65-F5344CB8AC3E}">
        <p14:creationId xmlns:p14="http://schemas.microsoft.com/office/powerpoint/2010/main" val="1547999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Prevention – No Preemption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livelock</a:t>
            </a:r>
            <a:endParaRPr lang="en-US" altLang="ko-KR" dirty="0"/>
          </a:p>
          <a:p>
            <a:pPr lvl="1"/>
            <a:r>
              <a:rPr lang="en-US" altLang="ko-KR" dirty="0"/>
              <a:t>Both systems are running through the code sequence </a:t>
            </a:r>
            <a:r>
              <a:rPr lang="en-US" altLang="ko-KR" i="1" dirty="0"/>
              <a:t>over and over again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u="sng" dirty="0"/>
              <a:t>Progress is not being made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Solution:</a:t>
            </a:r>
          </a:p>
          <a:p>
            <a:pPr lvl="2"/>
            <a:r>
              <a:rPr lang="en-US" altLang="ko-KR" dirty="0"/>
              <a:t>Add </a:t>
            </a:r>
            <a:r>
              <a:rPr lang="en-US" altLang="ko-KR" b="1" dirty="0"/>
              <a:t>a random delay </a:t>
            </a:r>
            <a:r>
              <a:rPr lang="en-US" altLang="ko-KR" dirty="0"/>
              <a:t>before looping back and trying the entire thing over again.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03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Prevention – Mutual Exclusion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wait-free</a:t>
            </a:r>
          </a:p>
          <a:p>
            <a:pPr lvl="1"/>
            <a:r>
              <a:rPr lang="en-US" altLang="ko-KR" dirty="0"/>
              <a:t>Using powerful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hardware instruction</a:t>
            </a:r>
            <a:r>
              <a:rPr lang="en-US" altLang="zh-CN" dirty="0">
                <a:solidFill>
                  <a:schemeClr val="accent6">
                    <a:lumMod val="75000"/>
                  </a:schemeClr>
                </a:solidFill>
              </a:rPr>
              <a:t>s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6">
                    <a:lumMod val="75000"/>
                  </a:schemeClr>
                </a:solidFill>
              </a:rPr>
              <a:t>(CPU)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You can build data structures in a manner that </a:t>
            </a:r>
            <a:r>
              <a:rPr lang="en-US" altLang="ko-KR" i="1" dirty="0"/>
              <a:t>does not require </a:t>
            </a:r>
            <a:r>
              <a:rPr lang="en-US" altLang="ko-KR" u="sng" dirty="0"/>
              <a:t>explicit locking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17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83568" y="3429000"/>
            <a:ext cx="7632848" cy="181588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lain"/>
            </a:pP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60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altLang="ko-KR" sz="1600" dirty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6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CompareAndSwap</a:t>
            </a: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altLang="ko-KR" sz="160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*address, </a:t>
            </a:r>
            <a:r>
              <a:rPr lang="en-US" altLang="ko-KR" sz="160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expected, </a:t>
            </a:r>
            <a:r>
              <a:rPr lang="en-US" altLang="ko-KR" sz="160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new){</a:t>
            </a:r>
          </a:p>
          <a:p>
            <a:pPr marL="342900" indent="-342900">
              <a:buAutoNum type="arabicPlain"/>
            </a:pP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</a:t>
            </a:r>
            <a:r>
              <a:rPr lang="en-US" altLang="ko-KR" sz="16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if</a:t>
            </a: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(*address == expected){</a:t>
            </a:r>
          </a:p>
          <a:p>
            <a:pPr marL="342900" indent="-342900">
              <a:buAutoNum type="arabicPlain"/>
            </a:pP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	*address = new;</a:t>
            </a:r>
          </a:p>
          <a:p>
            <a:pPr marL="342900" indent="-342900">
              <a:buAutoNum type="arabicPlain"/>
            </a:pP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	</a:t>
            </a:r>
            <a:r>
              <a:rPr lang="en-US" altLang="ko-KR" sz="16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return</a:t>
            </a: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600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1</a:t>
            </a: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 </a:t>
            </a:r>
            <a:r>
              <a:rPr lang="en-US" altLang="ko-KR" sz="1600" dirty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// success</a:t>
            </a:r>
          </a:p>
          <a:p>
            <a:pPr marL="342900" indent="-342900">
              <a:buAutoNum type="arabicPlain"/>
            </a:pP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}</a:t>
            </a:r>
          </a:p>
          <a:p>
            <a:pPr marL="342900" indent="-342900">
              <a:buAutoNum type="arabicPlain"/>
            </a:pP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</a:t>
            </a:r>
            <a:r>
              <a:rPr lang="en-US" altLang="ko-KR" sz="16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return</a:t>
            </a: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600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0</a:t>
            </a: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342900" indent="-342900">
              <a:buAutoNum type="arabicPlain"/>
            </a:pPr>
            <a:r>
              <a:rPr lang="en-US" altLang="ko-KR" sz="16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33039830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Prevention – Mutual Exclusion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We now want to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atomically increment </a:t>
            </a:r>
            <a:r>
              <a:rPr lang="en-US" altLang="ko-KR" dirty="0"/>
              <a:t>a value by a certain amount: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Repeatedly tries to update the value to </a:t>
            </a:r>
            <a:r>
              <a:rPr lang="en-US" altLang="ko-KR" i="1" dirty="0"/>
              <a:t>the new amount </a:t>
            </a:r>
            <a:r>
              <a:rPr lang="en-US" altLang="ko-KR" dirty="0"/>
              <a:t>and uses the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compare-and-swap</a:t>
            </a:r>
            <a:r>
              <a:rPr lang="en-US" altLang="ko-KR" dirty="0"/>
              <a:t> to do so.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b="1" dirty="0"/>
              <a:t>No lock </a:t>
            </a:r>
            <a:r>
              <a:rPr lang="en-US" altLang="ko-KR" dirty="0"/>
              <a:t>is acquired</a:t>
            </a:r>
          </a:p>
          <a:p>
            <a:pPr lvl="1"/>
            <a:r>
              <a:rPr lang="en-US" altLang="ko-KR" b="1" dirty="0"/>
              <a:t>No deadlock </a:t>
            </a:r>
            <a:r>
              <a:rPr lang="en-US" altLang="ko-KR" dirty="0"/>
              <a:t>can arise</a:t>
            </a:r>
          </a:p>
          <a:p>
            <a:pPr lvl="1"/>
            <a:r>
              <a:rPr lang="en-US" altLang="ko-KR" b="1" dirty="0" err="1"/>
              <a:t>livelock</a:t>
            </a:r>
            <a:r>
              <a:rPr lang="en-US" altLang="ko-KR" dirty="0"/>
              <a:t> is still a possibility.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18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115616" y="1539369"/>
            <a:ext cx="6912768" cy="116955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AtomicIncrement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*value, </a:t>
            </a:r>
            <a:r>
              <a:rPr lang="en-US" altLang="ko-KR" sz="140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amount){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do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	</a:t>
            </a:r>
            <a:r>
              <a:rPr lang="en-US" altLang="ko-KR" sz="140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old = *value;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}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while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CompareAndSwap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(value, old,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old+amount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)==</a:t>
            </a:r>
            <a:r>
              <a:rPr lang="en-US" altLang="ko-KR" sz="1400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0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2804272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Prevention – Mutual Exclusion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664245"/>
            <a:ext cx="8786812" cy="5501258"/>
          </a:xfrm>
        </p:spPr>
        <p:txBody>
          <a:bodyPr/>
          <a:lstStyle/>
          <a:p>
            <a:r>
              <a:rPr lang="en-US" altLang="ko-KR" b="1" dirty="0"/>
              <a:t>A</a:t>
            </a:r>
            <a:r>
              <a:rPr lang="en-US" altLang="zh-CN" b="1" dirty="0"/>
              <a:t>nother</a:t>
            </a:r>
            <a:r>
              <a:rPr lang="zh-CN" altLang="en-US" b="1" dirty="0"/>
              <a:t> </a:t>
            </a:r>
            <a:r>
              <a:rPr lang="en-US" altLang="zh-CN" b="1" dirty="0"/>
              <a:t>example</a:t>
            </a:r>
            <a:r>
              <a:rPr lang="en-US" altLang="ko-KR" dirty="0"/>
              <a:t>:</a:t>
            </a:r>
          </a:p>
          <a:p>
            <a:pPr lvl="1"/>
            <a:r>
              <a:rPr lang="en-US" altLang="ko-KR" dirty="0"/>
              <a:t>Surrounding this code with a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lock acquire </a:t>
            </a:r>
            <a:r>
              <a:rPr lang="en-US" altLang="ko-KR" dirty="0"/>
              <a:t>and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release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wait-free manner </a:t>
            </a:r>
            <a:r>
              <a:rPr lang="en-US" altLang="ko-KR" dirty="0"/>
              <a:t>using the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compare-and-swap</a:t>
            </a:r>
            <a:r>
              <a:rPr lang="en-US" altLang="ko-KR" dirty="0"/>
              <a:t> instruction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19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333972" y="1700808"/>
            <a:ext cx="6766420" cy="203132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insert(</a:t>
            </a:r>
            <a:r>
              <a:rPr lang="en-US" altLang="ko-KR" sz="140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value){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node_t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* n =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malloc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sizeof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node_t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assert( n != </a:t>
            </a:r>
            <a:r>
              <a:rPr lang="en-US" altLang="ko-KR" sz="1400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NULL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n-&gt;value = value 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lock(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listlock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 </a:t>
            </a:r>
            <a:r>
              <a:rPr lang="en-US" altLang="ko-KR" sz="1400" dirty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// begin critical section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n-&gt;next	= head;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head 	= n;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unlock(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listlock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 ;  </a:t>
            </a:r>
            <a:r>
              <a:rPr lang="en-US" altLang="ko-KR" sz="1400" dirty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//end critical section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331640" y="4277995"/>
            <a:ext cx="6766420" cy="181588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insert(</a:t>
            </a:r>
            <a:r>
              <a:rPr lang="en-US" altLang="ko-KR" sz="140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value) {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node_t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*n =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malloc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sizeof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node_t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assert(n != </a:t>
            </a:r>
            <a:r>
              <a:rPr lang="en-US" altLang="ko-KR" sz="1400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NULL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n-&gt;value = value;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do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{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	n-&gt;next = head;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	}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while 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CompareAndSwap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(&amp;head, n-&gt;next, n));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1160729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Non-Deadlock Bugs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Make</a:t>
            </a:r>
            <a:r>
              <a:rPr lang="en-US" altLang="zh-CN" dirty="0"/>
              <a:t>s</a:t>
            </a:r>
            <a:r>
              <a:rPr lang="en-US" altLang="ko-KR" dirty="0"/>
              <a:t> up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a majority of concurrency </a:t>
            </a:r>
            <a:r>
              <a:rPr lang="en-US" altLang="ko-KR" dirty="0"/>
              <a:t>bugs.</a:t>
            </a:r>
          </a:p>
          <a:p>
            <a:r>
              <a:rPr lang="en-US" altLang="ko-KR" dirty="0"/>
              <a:t>Two major types of non</a:t>
            </a:r>
            <a:r>
              <a:rPr lang="en-US" altLang="zh-CN" dirty="0"/>
              <a:t>-</a:t>
            </a:r>
            <a:r>
              <a:rPr lang="en-US" altLang="ko-KR" dirty="0"/>
              <a:t>deadlock bugs:</a:t>
            </a:r>
          </a:p>
          <a:p>
            <a:pPr lvl="1"/>
            <a:r>
              <a:rPr lang="en-US" altLang="ko-KR" dirty="0"/>
              <a:t>Atomicity violation</a:t>
            </a:r>
          </a:p>
          <a:p>
            <a:pPr lvl="1"/>
            <a:r>
              <a:rPr lang="en-US" altLang="ko-KR" dirty="0"/>
              <a:t>Order violation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556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with lock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3" y="1054876"/>
            <a:ext cx="8786812" cy="515147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20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3098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Lock-free insert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92" y="879475"/>
            <a:ext cx="7706253" cy="550227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21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97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Deadlock Avoidance via Scheduling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Deadlock Avoidance</a:t>
            </a:r>
          </a:p>
          <a:p>
            <a:pPr lvl="1"/>
            <a:r>
              <a:rPr lang="en-US" altLang="ko-KR" dirty="0"/>
              <a:t>Get the information about the locks various threads might grab during their execution.</a:t>
            </a:r>
          </a:p>
          <a:p>
            <a:pPr lvl="1"/>
            <a:r>
              <a:rPr lang="en-US" altLang="ko-KR" dirty="0"/>
              <a:t>schedule the threads in a way </a:t>
            </a:r>
            <a:r>
              <a:rPr lang="en-US" altLang="ko-KR" u="sng" dirty="0"/>
              <a:t>to guarantee</a:t>
            </a:r>
            <a:r>
              <a:rPr lang="en-US" altLang="ko-KR" dirty="0"/>
              <a:t> no deadlock can occur.</a:t>
            </a:r>
          </a:p>
          <a:p>
            <a:r>
              <a:rPr lang="en-US" altLang="ko-KR" dirty="0"/>
              <a:t>In some scenarios,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deadlock avoidance </a:t>
            </a:r>
            <a:r>
              <a:rPr lang="en-US" altLang="ko-KR" dirty="0"/>
              <a:t>is preferable.</a:t>
            </a:r>
          </a:p>
          <a:p>
            <a:r>
              <a:rPr lang="en-US" altLang="ko-KR" dirty="0"/>
              <a:t>Problem: Global knowledge is required.</a:t>
            </a:r>
          </a:p>
          <a:p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commonly</a:t>
            </a:r>
            <a:r>
              <a:rPr lang="zh-CN" altLang="en-US" dirty="0"/>
              <a:t> </a:t>
            </a:r>
            <a:r>
              <a:rPr lang="en-US" altLang="zh-CN" dirty="0"/>
              <a:t>used.</a:t>
            </a:r>
            <a:r>
              <a:rPr lang="zh-CN" altLang="en-US" dirty="0"/>
              <a:t> </a:t>
            </a:r>
            <a:r>
              <a:rPr lang="en-US" altLang="zh-CN" dirty="0"/>
              <a:t>Refer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textbook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details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9276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Detect and Recover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Allow deadlock</a:t>
            </a:r>
            <a:r>
              <a:rPr lang="en-US" altLang="zh-CN" dirty="0">
                <a:solidFill>
                  <a:schemeClr val="accent6">
                    <a:lumMod val="75000"/>
                  </a:schemeClr>
                </a:solidFill>
              </a:rPr>
              <a:t>s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ko-KR" dirty="0"/>
              <a:t>to occasionally occur and then </a:t>
            </a:r>
            <a:r>
              <a:rPr lang="en-US" altLang="ko-KR" i="1" dirty="0"/>
              <a:t>take some action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b="1" dirty="0"/>
              <a:t>Example</a:t>
            </a:r>
            <a:r>
              <a:rPr lang="en-US" altLang="ko-KR" dirty="0"/>
              <a:t>: if an OS froze, you would reboot it.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Many database systems employ </a:t>
            </a:r>
            <a:r>
              <a:rPr lang="en-US" altLang="ko-KR" i="1" dirty="0"/>
              <a:t>deadlock detection</a:t>
            </a:r>
            <a:r>
              <a:rPr lang="en-US" altLang="ko-KR" dirty="0"/>
              <a:t> and </a:t>
            </a:r>
            <a:r>
              <a:rPr lang="en-US" altLang="ko-KR" i="1" dirty="0"/>
              <a:t>recovery technique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A deadlock detector </a:t>
            </a:r>
            <a:r>
              <a:rPr lang="en-US" altLang="ko-KR" b="1" dirty="0"/>
              <a:t>runs periodically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Building a </a:t>
            </a:r>
            <a:r>
              <a:rPr lang="en-US" altLang="ko-KR" b="1" dirty="0"/>
              <a:t>resource graph </a:t>
            </a:r>
            <a:r>
              <a:rPr lang="en-US" altLang="ko-KR" dirty="0"/>
              <a:t>and checking it for cycles.</a:t>
            </a:r>
          </a:p>
          <a:p>
            <a:pPr lvl="1"/>
            <a:r>
              <a:rPr lang="en-US" altLang="ko-KR" dirty="0"/>
              <a:t>In deadlock, the system </a:t>
            </a:r>
            <a:r>
              <a:rPr lang="en-US" altLang="ko-KR" b="1" dirty="0"/>
              <a:t>need</a:t>
            </a:r>
            <a:r>
              <a:rPr lang="en-US" altLang="zh-CN" b="1" dirty="0"/>
              <a:t>s</a:t>
            </a:r>
            <a:r>
              <a:rPr lang="en-US" altLang="ko-KR" b="1" dirty="0"/>
              <a:t> to be restarted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9054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Non-deadlocked bugs</a:t>
            </a:r>
          </a:p>
          <a:p>
            <a:pPr lvl="1"/>
            <a:r>
              <a:rPr lang="en-US" dirty="0"/>
              <a:t>Atomicity violation</a:t>
            </a:r>
          </a:p>
          <a:p>
            <a:pPr lvl="1"/>
            <a:r>
              <a:rPr lang="en-US" dirty="0"/>
              <a:t>Ordering violation</a:t>
            </a:r>
          </a:p>
          <a:p>
            <a:r>
              <a:rPr lang="en-US" dirty="0"/>
              <a:t>Deadlock</a:t>
            </a:r>
          </a:p>
          <a:p>
            <a:pPr lvl="1"/>
            <a:r>
              <a:rPr lang="en-US" dirty="0"/>
              <a:t>Enforcing the lock order</a:t>
            </a:r>
          </a:p>
          <a:p>
            <a:pPr lvl="1"/>
            <a:r>
              <a:rPr lang="en-US" dirty="0"/>
              <a:t>Lockless mechanism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61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Atomicity-Violation Bugs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desired </a:t>
            </a:r>
            <a:r>
              <a:rPr lang="en-US" altLang="ko-KR" b="1" dirty="0" err="1"/>
              <a:t>serializability</a:t>
            </a:r>
            <a:r>
              <a:rPr lang="en-US" altLang="ko-KR" dirty="0"/>
              <a:t> among multiple memory accesses is </a:t>
            </a:r>
            <a:r>
              <a:rPr lang="en-US" altLang="ko-KR" i="1" dirty="0"/>
              <a:t>violated</a:t>
            </a:r>
            <a:r>
              <a:rPr lang="en-US" altLang="ko-KR" dirty="0"/>
              <a:t>. </a:t>
            </a:r>
          </a:p>
          <a:p>
            <a:pPr lvl="1"/>
            <a:r>
              <a:rPr lang="en-US" altLang="ko-KR" dirty="0"/>
              <a:t>Simple Example found in MySQL:</a:t>
            </a:r>
          </a:p>
          <a:p>
            <a:pPr lvl="2"/>
            <a:r>
              <a:rPr lang="en-US" altLang="ko-KR" dirty="0"/>
              <a:t>Two different threads access the field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proc_info</a:t>
            </a:r>
            <a:r>
              <a:rPr lang="en-US" altLang="ko-KR" dirty="0"/>
              <a:t> in the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thd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619672" y="2946137"/>
            <a:ext cx="5976664" cy="203132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1 </a:t>
            </a:r>
            <a:r>
              <a:rPr lang="en-US" altLang="ko-KR" sz="1400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altLang="ko-KR" sz="14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Thread1::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2 </a:t>
            </a:r>
            <a:r>
              <a:rPr lang="en-US" altLang="ko-KR" sz="1400" dirty="0">
                <a:solidFill>
                  <a:schemeClr val="accent6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   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if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thd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-&gt;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proc_info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){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3     	…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4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fputs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thd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-&gt;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proc_info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, …);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5 	…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6     }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7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8     </a:t>
            </a:r>
            <a:r>
              <a:rPr lang="en-US" altLang="ko-KR" sz="1400" b="1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Thread2::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9    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thd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-&gt;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proc_info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NULL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3894287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Atomicity-Violation Bugs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Solution</a:t>
            </a:r>
            <a:r>
              <a:rPr lang="en-US" altLang="ko-KR" dirty="0"/>
              <a:t>: Simply add locks around the shared-variable references.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99592" y="1689189"/>
            <a:ext cx="7272808" cy="332398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pthread_mutex_t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lock = PTHREAD_MUTEX_INITIALIZER;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4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Thread1::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pthread_mutex_lock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(&amp;lock);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if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thd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-&gt;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proc_info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){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…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fputs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thd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-&gt;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proc_info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, …);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…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}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pthread_mutex_unlock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(&amp;lock);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b="1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Thread2::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pthread_mutex_lock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(&amp;lock);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thd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-&gt;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proc_info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NULL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; 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pthread_mutex_unlock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(&amp;lock);</a:t>
            </a:r>
          </a:p>
        </p:txBody>
      </p:sp>
    </p:spTree>
    <p:extLst>
      <p:ext uri="{BB962C8B-B14F-4D97-AF65-F5344CB8AC3E}">
        <p14:creationId xmlns:p14="http://schemas.microsoft.com/office/powerpoint/2010/main" val="4234753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Order-Violation Bugs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desired order</a:t>
            </a:r>
            <a:r>
              <a:rPr lang="en-US" altLang="ko-KR" dirty="0"/>
              <a:t> between two memory accesses is </a:t>
            </a:r>
            <a:r>
              <a:rPr lang="en-US" altLang="ko-KR" u="sng" dirty="0"/>
              <a:t>flipped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i.e., </a:t>
            </a:r>
            <a:r>
              <a:rPr lang="en-US" altLang="ko-KR" b="1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altLang="ko-KR" dirty="0"/>
              <a:t> should always be executed before </a:t>
            </a:r>
            <a:r>
              <a:rPr lang="en-US" altLang="ko-KR" b="1" dirty="0"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  <a:r>
              <a:rPr lang="en-US" altLang="ko-KR" dirty="0"/>
              <a:t>, but the order is not enforced during execution.</a:t>
            </a:r>
          </a:p>
          <a:p>
            <a:pPr lvl="1"/>
            <a:r>
              <a:rPr lang="en-US" altLang="ko-KR" b="1" dirty="0"/>
              <a:t>Example</a:t>
            </a:r>
            <a:r>
              <a:rPr lang="en-US" altLang="ko-KR" dirty="0"/>
              <a:t>: </a:t>
            </a:r>
          </a:p>
          <a:p>
            <a:pPr lvl="2"/>
            <a:r>
              <a:rPr lang="en-US" altLang="ko-KR" dirty="0"/>
              <a:t>The code in Thread2 seems to assume that the variable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mThread</a:t>
            </a:r>
            <a:r>
              <a:rPr lang="en-US" altLang="ko-KR" dirty="0"/>
              <a:t> has already been </a:t>
            </a:r>
            <a:r>
              <a:rPr lang="en-US" altLang="ko-KR" i="1" dirty="0"/>
              <a:t>initialized</a:t>
            </a:r>
            <a:r>
              <a:rPr lang="en-US" altLang="ko-KR" dirty="0"/>
              <a:t> (and is not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ko-KR" dirty="0"/>
              <a:t>).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03648" y="3845947"/>
            <a:ext cx="6480720" cy="203132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4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Thread1::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void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init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(){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mThread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=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PR_CreateThread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mMain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, …); 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}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b="1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Thread2::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void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mMain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(…){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mState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=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mThread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-&gt;State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3391482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Order-Violation Bugs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5000" y="856685"/>
            <a:ext cx="8786812" cy="5501258"/>
          </a:xfrm>
        </p:spPr>
        <p:txBody>
          <a:bodyPr/>
          <a:lstStyle/>
          <a:p>
            <a:r>
              <a:rPr lang="en-US" altLang="ko-KR" sz="1800" b="1" dirty="0"/>
              <a:t>Solution</a:t>
            </a:r>
            <a:r>
              <a:rPr lang="en-US" altLang="ko-KR" sz="1800" dirty="0"/>
              <a:t>: Enforce ordering using </a:t>
            </a:r>
            <a:r>
              <a:rPr lang="en-US" altLang="ko-KR" sz="1800" dirty="0">
                <a:solidFill>
                  <a:schemeClr val="accent6">
                    <a:lumMod val="75000"/>
                  </a:schemeClr>
                </a:solidFill>
              </a:rPr>
              <a:t>condition variables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30203" y="1916832"/>
            <a:ext cx="7776864" cy="375487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pthread_mutex_t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mtLock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PTHREAD_MUTEX_INITIALIZER;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pthread_cond_t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mtCond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= PTHREAD_COND_INITIALIZER;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mtInit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0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b="1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Thread 1::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void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init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(){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…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mThread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=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PR_CreateThread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mMain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,…);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>
                <a:solidFill>
                  <a:srgbClr val="00B0F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// signal that the thread has been created.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pthread_mutex_lock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(&amp;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mtInit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1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pthread_cond_signal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(&amp;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mtCond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pthread_mutex_unlock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(&amp;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);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…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}</a:t>
            </a:r>
          </a:p>
          <a:p>
            <a:pPr marL="342900" indent="-342900">
              <a:buAutoNum type="arabicPlain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11272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Order-Violation Bugs (Cont.)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7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64518" y="1412196"/>
            <a:ext cx="7776864" cy="246221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90000" rtlCol="0" anchor="ctr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charset="2"/>
              <a:buAutoNum type="arabicPlain" startAt="18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b="1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Thread2::</a:t>
            </a:r>
          </a:p>
          <a:p>
            <a:pPr marL="342900" indent="-342900">
              <a:buAutoNum type="arabicPlain" startAt="18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void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mMain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(…){</a:t>
            </a:r>
          </a:p>
          <a:p>
            <a:pPr marL="342900" indent="-342900">
              <a:buFont typeface="Wingdings" panose="05000000000000000000" pitchFamily="2" charset="2"/>
              <a:buAutoNum type="arabicPlain" startAt="21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</a:t>
            </a:r>
            <a:r>
              <a:rPr lang="en-US" altLang="ko-KR" sz="1400" dirty="0">
                <a:solidFill>
                  <a:srgbClr val="00B0F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// wait for the thread to be initialized …</a:t>
            </a:r>
          </a:p>
          <a:p>
            <a:pPr marL="342900" indent="-342900">
              <a:buAutoNum type="arabicPlain" startAt="21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pthread_mutex_lock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(&amp;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);</a:t>
            </a:r>
          </a:p>
          <a:p>
            <a:pPr marL="342900" indent="-342900">
              <a:buAutoNum type="arabicPlain" startAt="21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while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mtInit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== </a:t>
            </a:r>
            <a:r>
              <a:rPr lang="en-US" altLang="ko-KR" sz="14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0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</a:t>
            </a:r>
          </a:p>
          <a:p>
            <a:pPr marL="342900" indent="-342900">
              <a:buAutoNum type="arabicPlain" startAt="21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pthread_cond_wait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(&amp;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mtCond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, &amp;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);</a:t>
            </a:r>
          </a:p>
          <a:p>
            <a:pPr marL="342900" indent="-342900">
              <a:buAutoNum type="arabicPlain" startAt="21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pthread_mutex_unlock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(&amp;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mtLock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);</a:t>
            </a:r>
          </a:p>
          <a:p>
            <a:pPr marL="342900" indent="-342900">
              <a:buAutoNum type="arabicPlain" startAt="21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</a:t>
            </a:r>
          </a:p>
          <a:p>
            <a:pPr marL="342900" indent="-342900">
              <a:buAutoNum type="arabicPlain" startAt="21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mState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= </a:t>
            </a:r>
            <a:r>
              <a:rPr lang="en-US" altLang="ko-KR" sz="1400" dirty="0" err="1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mThread</a:t>
            </a: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-&gt;State; </a:t>
            </a:r>
          </a:p>
          <a:p>
            <a:pPr marL="342900" indent="-342900">
              <a:buAutoNum type="arabicPlain" startAt="21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	…</a:t>
            </a:r>
          </a:p>
          <a:p>
            <a:pPr marL="342900" indent="-342900">
              <a:buAutoNum type="arabicPlain" startAt="21"/>
            </a:pPr>
            <a:r>
              <a:rPr lang="en-US" altLang="ko-KR" sz="1400" dirty="0">
                <a:solidFill>
                  <a:schemeClr val="tx1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}</a:t>
            </a:r>
            <a:endParaRPr lang="en-US" altLang="ko-KR" sz="14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420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Deadlock Bugs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sz="1000" dirty="0"/>
          </a:p>
          <a:p>
            <a:pPr lvl="1"/>
            <a:r>
              <a:rPr lang="en-US" altLang="ko-KR" dirty="0">
                <a:cs typeface="Courier New" panose="02070309020205020404" pitchFamily="49" charset="0"/>
              </a:rPr>
              <a:t>The presence of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cs typeface="Courier New" panose="02070309020205020404" pitchFamily="49" charset="0"/>
              </a:rPr>
              <a:t>a cycle</a:t>
            </a:r>
          </a:p>
          <a:p>
            <a:pPr lvl="2"/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Thread1</a:t>
            </a:r>
            <a:r>
              <a:rPr lang="en-US" altLang="ko-KR" dirty="0"/>
              <a:t> is holding a lock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L1</a:t>
            </a:r>
            <a:r>
              <a:rPr lang="en-US" altLang="ko-KR" dirty="0"/>
              <a:t> and waiting for another one,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L2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Thread2</a:t>
            </a:r>
            <a:r>
              <a:rPr lang="en-US" altLang="ko-KR" dirty="0"/>
              <a:t> that holds lock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L2</a:t>
            </a:r>
            <a:r>
              <a:rPr lang="en-US" altLang="ko-KR" dirty="0"/>
              <a:t> is waiting for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L1</a:t>
            </a:r>
            <a:r>
              <a:rPr lang="en-US" altLang="ko-KR" dirty="0"/>
              <a:t> to be release</a:t>
            </a:r>
            <a:r>
              <a:rPr lang="en-US" altLang="zh-CN" dirty="0"/>
              <a:t>d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8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110699"/>
              </p:ext>
            </p:extLst>
          </p:nvPr>
        </p:nvGraphicFramePr>
        <p:xfrm>
          <a:off x="2411760" y="836712"/>
          <a:ext cx="4320480" cy="1158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60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Thread 1: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lock(L1);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lock(L2);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Thread 2: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lock(L2);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lock(L1);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29" name="그룹 28"/>
          <p:cNvGrpSpPr/>
          <p:nvPr/>
        </p:nvGrpSpPr>
        <p:grpSpPr>
          <a:xfrm>
            <a:off x="3059832" y="3501008"/>
            <a:ext cx="2988216" cy="2756049"/>
            <a:chOff x="3131840" y="3697287"/>
            <a:chExt cx="2988216" cy="2756049"/>
          </a:xfrm>
        </p:grpSpPr>
        <p:sp>
          <p:nvSpPr>
            <p:cNvPr id="10" name="직사각형 9"/>
            <p:cNvSpPr/>
            <p:nvPr/>
          </p:nvSpPr>
          <p:spPr>
            <a:xfrm>
              <a:off x="5160608" y="3789040"/>
              <a:ext cx="828000" cy="720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>
              <a:outerShdw sx="1000" sy="1000" rotWithShape="0">
                <a:srgbClr val="000000"/>
              </a:outerShdw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lIns="0" rIns="0" rtlCol="0" anchor="ctr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prstClr val="black"/>
                  </a:solidFill>
                  <a:latin typeface="Courier New" panose="02070309020205020404" pitchFamily="49" charset="0"/>
                  <a:ea typeface="맑은 고딕" pitchFamily="50" charset="-127"/>
                  <a:cs typeface="Courier New" panose="02070309020205020404" pitchFamily="49" charset="0"/>
                </a:rPr>
                <a:t>Lock L1</a:t>
              </a:r>
              <a:endParaRPr lang="ko-KR" altLang="en-US" sz="12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3131840" y="3697287"/>
              <a:ext cx="1044000" cy="90000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  <a:effectLst>
              <a:outerShdw sx="1000" sy="1000" rotWithShape="0">
                <a:srgbClr val="000000"/>
              </a:outerShdw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lIns="0" rIns="0" rtlCol="0" anchor="ctr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prstClr val="black"/>
                  </a:solidFill>
                  <a:latin typeface="Courier New" panose="02070309020205020404" pitchFamily="49" charset="0"/>
                  <a:ea typeface="맑은 고딕" pitchFamily="50" charset="-127"/>
                  <a:cs typeface="Courier New" panose="02070309020205020404" pitchFamily="49" charset="0"/>
                </a:rPr>
                <a:t>Thread 1</a:t>
              </a:r>
              <a:endParaRPr lang="ko-KR" altLang="en-US" sz="12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3248267" y="5661328"/>
              <a:ext cx="828000" cy="720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>
              <a:outerShdw sx="1000" sy="1000" rotWithShape="0">
                <a:srgbClr val="000000"/>
              </a:outerShdw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lIns="0" rIns="0" rtlCol="0" anchor="ctr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prstClr val="black"/>
                  </a:solidFill>
                  <a:latin typeface="Courier New" panose="02070309020205020404" pitchFamily="49" charset="0"/>
                  <a:ea typeface="맑은 고딕" pitchFamily="50" charset="-127"/>
                  <a:cs typeface="Courier New" panose="02070309020205020404" pitchFamily="49" charset="0"/>
                </a:rPr>
                <a:t>Lock L2</a:t>
              </a:r>
              <a:endParaRPr lang="ko-KR" altLang="en-US" sz="12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endParaRPr>
            </a:p>
          </p:txBody>
        </p:sp>
        <p:sp>
          <p:nvSpPr>
            <p:cNvPr id="13" name="타원 12"/>
            <p:cNvSpPr/>
            <p:nvPr/>
          </p:nvSpPr>
          <p:spPr>
            <a:xfrm>
              <a:off x="5076056" y="5553336"/>
              <a:ext cx="1044000" cy="90000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  <a:effectLst>
              <a:outerShdw sx="1000" sy="1000" rotWithShape="0">
                <a:srgbClr val="000000"/>
              </a:outerShdw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lIns="0" rIns="0" rtlCol="0" anchor="ctr">
              <a:noAutofit/>
            </a:bodyPr>
            <a:lstStyle/>
            <a:p>
              <a:pPr algn="ctr"/>
              <a:r>
                <a:rPr lang="en-US" altLang="ko-KR" sz="1200" dirty="0">
                  <a:solidFill>
                    <a:prstClr val="black"/>
                  </a:solidFill>
                  <a:latin typeface="Courier New" panose="02070309020205020404" pitchFamily="49" charset="0"/>
                  <a:ea typeface="맑은 고딕" pitchFamily="50" charset="-127"/>
                  <a:cs typeface="Courier New" panose="02070309020205020404" pitchFamily="49" charset="0"/>
                </a:rPr>
                <a:t>Thread 2</a:t>
              </a:r>
              <a:endParaRPr lang="ko-KR" altLang="en-US" sz="12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337978" y="3813249"/>
              <a:ext cx="6062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>
                  <a:latin typeface="맑은 고딕" pitchFamily="50" charset="-127"/>
                  <a:ea typeface="맑은 고딕" pitchFamily="50" charset="-127"/>
                </a:rPr>
                <a:t>Holds</a:t>
              </a:r>
              <a:endParaRPr lang="ko-KR" altLang="en-US" sz="1200" b="1" dirty="0">
                <a:latin typeface="맑은 고딕" pitchFamily="50" charset="-127"/>
                <a:ea typeface="맑은 고딕" pitchFamily="50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 flipV="1">
              <a:off x="3653840" y="4652590"/>
              <a:ext cx="0" cy="971274"/>
            </a:xfrm>
            <a:prstGeom prst="line">
              <a:avLst/>
            </a:prstGeom>
            <a:ln w="28575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 rot="16200000">
              <a:off x="2910772" y="4959676"/>
              <a:ext cx="9821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>
                  <a:latin typeface="맑은 고딕" pitchFamily="50" charset="-127"/>
                  <a:ea typeface="맑은 고딕" pitchFamily="50" charset="-127"/>
                </a:rPr>
                <a:t>Wanted by</a:t>
              </a:r>
              <a:endParaRPr lang="ko-KR" altLang="en-US" sz="1200" b="1" dirty="0">
                <a:latin typeface="맑은 고딕" pitchFamily="50" charset="-127"/>
                <a:ea typeface="맑은 고딕" pitchFamily="50" charset="-127"/>
              </a:endParaRPr>
            </a:p>
          </p:txBody>
        </p:sp>
        <p:cxnSp>
          <p:nvCxnSpPr>
            <p:cNvPr id="19" name="직선 연결선 18"/>
            <p:cNvCxnSpPr/>
            <p:nvPr/>
          </p:nvCxnSpPr>
          <p:spPr>
            <a:xfrm flipH="1">
              <a:off x="4188408" y="6021328"/>
              <a:ext cx="794667" cy="0"/>
            </a:xfrm>
            <a:prstGeom prst="line">
              <a:avLst/>
            </a:prstGeom>
            <a:ln w="28575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4375594" y="6054065"/>
              <a:ext cx="6062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>
                  <a:latin typeface="맑은 고딕" pitchFamily="50" charset="-127"/>
                  <a:ea typeface="맑은 고딕" pitchFamily="50" charset="-127"/>
                </a:rPr>
                <a:t>Holds</a:t>
              </a:r>
              <a:endParaRPr lang="ko-KR" altLang="en-US" sz="1200" b="1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 rot="5400000">
              <a:off x="5286622" y="4933693"/>
              <a:ext cx="9821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>
                  <a:latin typeface="맑은 고딕" pitchFamily="50" charset="-127"/>
                  <a:ea typeface="맑은 고딕" pitchFamily="50" charset="-127"/>
                </a:rPr>
                <a:t>Wanted by</a:t>
              </a:r>
              <a:endParaRPr lang="ko-KR" altLang="en-US" sz="1200" b="1" dirty="0">
                <a:latin typeface="맑은 고딕" pitchFamily="50" charset="-127"/>
                <a:ea typeface="맑은 고딕" pitchFamily="50" charset="-127"/>
              </a:endParaRPr>
            </a:p>
          </p:txBody>
        </p:sp>
        <p:cxnSp>
          <p:nvCxnSpPr>
            <p:cNvPr id="26" name="직선 연결선 25"/>
            <p:cNvCxnSpPr/>
            <p:nvPr/>
          </p:nvCxnSpPr>
          <p:spPr>
            <a:xfrm flipH="1">
              <a:off x="4243772" y="4157199"/>
              <a:ext cx="794667" cy="0"/>
            </a:xfrm>
            <a:prstGeom prst="line">
              <a:avLst/>
            </a:prstGeom>
            <a:ln w="28575">
              <a:solidFill>
                <a:schemeClr val="tx1"/>
              </a:solidFill>
              <a:headEnd type="stealth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 flipV="1">
              <a:off x="5556560" y="4580412"/>
              <a:ext cx="0" cy="971274"/>
            </a:xfrm>
            <a:prstGeom prst="line">
              <a:avLst/>
            </a:prstGeom>
            <a:ln w="28575">
              <a:solidFill>
                <a:schemeClr val="tx1"/>
              </a:solidFill>
              <a:headEnd type="stealth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140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Why Do Deadlocks Occur?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Reason 1:</a:t>
            </a:r>
          </a:p>
          <a:p>
            <a:pPr lvl="1"/>
            <a:r>
              <a:rPr lang="en-US" altLang="ko-KR" dirty="0"/>
              <a:t>In large code bases,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complex dependencies </a:t>
            </a:r>
            <a:r>
              <a:rPr lang="en-US" altLang="ko-KR" dirty="0"/>
              <a:t>arise between components.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Reason 2:</a:t>
            </a:r>
          </a:p>
          <a:p>
            <a:pPr lvl="1"/>
            <a:r>
              <a:rPr lang="en-US" altLang="ko-KR" dirty="0"/>
              <a:t>Due to the nature of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encapsulation</a:t>
            </a:r>
          </a:p>
          <a:p>
            <a:pPr lvl="2"/>
            <a:r>
              <a:rPr lang="en-US" altLang="ko-KR" dirty="0"/>
              <a:t>Hide details of implementations and make software easier to build in a modular way.</a:t>
            </a:r>
          </a:p>
          <a:p>
            <a:pPr lvl="2"/>
            <a:r>
              <a:rPr lang="en-US" altLang="ko-KR" dirty="0"/>
              <a:t>Such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modularity</a:t>
            </a:r>
            <a:r>
              <a:rPr lang="en-US" altLang="ko-KR" dirty="0"/>
              <a:t> </a:t>
            </a:r>
            <a:r>
              <a:rPr lang="en-US" altLang="ko-KR" i="1" dirty="0"/>
              <a:t>does not mesh</a:t>
            </a:r>
            <a:r>
              <a:rPr lang="en-US" altLang="ko-KR" dirty="0"/>
              <a:t> well with </a:t>
            </a:r>
            <a:r>
              <a:rPr lang="en-US" altLang="ko-KR" u="sng" dirty="0"/>
              <a:t>locking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9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 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67347"/>
      </p:ext>
    </p:extLst>
  </p:cSld>
  <p:clrMapOvr>
    <a:masterClrMapping/>
  </p:clrMapOvr>
</p:sld>
</file>

<file path=ppt/theme/theme1.xml><?xml version="1.0" encoding="utf-8"?>
<a:theme xmlns:a="http://schemas.openxmlformats.org/drawingml/2006/main" name="3150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" id="{A0668890-14E8-504C-BDE5-56F8D213D484}" vid="{C450123E-4AB0-874E-B7E9-094A18E341B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110581</TotalTime>
  <Words>1700</Words>
  <Application>Microsoft Macintosh PowerPoint</Application>
  <PresentationFormat>On-screen Show (4:3)</PresentationFormat>
  <Paragraphs>312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Adobe 고딕 Std B</vt:lpstr>
      <vt:lpstr>굴림</vt:lpstr>
      <vt:lpstr>HY견고딕</vt:lpstr>
      <vt:lpstr>맑은 고딕</vt:lpstr>
      <vt:lpstr>맑은 고딕</vt:lpstr>
      <vt:lpstr>Arial</vt:lpstr>
      <vt:lpstr>Courier</vt:lpstr>
      <vt:lpstr>Courier New</vt:lpstr>
      <vt:lpstr>Helvetica Neue</vt:lpstr>
      <vt:lpstr>Wingdings</vt:lpstr>
      <vt:lpstr>3150</vt:lpstr>
      <vt:lpstr>CSCI3150 Introduction to Operating Systems</vt:lpstr>
      <vt:lpstr>Non-Deadlock Bugs</vt:lpstr>
      <vt:lpstr>Atomicity-Violation Bugs </vt:lpstr>
      <vt:lpstr>Atomicity-Violation Bugs (Cont.)</vt:lpstr>
      <vt:lpstr>Order-Violation Bugs</vt:lpstr>
      <vt:lpstr>Order-Violation Bugs (Cont.)</vt:lpstr>
      <vt:lpstr>Order-Violation Bugs (Cont.)</vt:lpstr>
      <vt:lpstr>Deadlock Bugs</vt:lpstr>
      <vt:lpstr>Why Do Deadlocks Occur?</vt:lpstr>
      <vt:lpstr>Why Do Deadlocks Occur? (Cont.)</vt:lpstr>
      <vt:lpstr>Conditions for Deadlock</vt:lpstr>
      <vt:lpstr>Prevention – Circular Wait</vt:lpstr>
      <vt:lpstr>Avoiding Circular Wait</vt:lpstr>
      <vt:lpstr>Prevention – Hold-and-wait</vt:lpstr>
      <vt:lpstr>Prevention – No Preemption</vt:lpstr>
      <vt:lpstr>Prevention – No Preemption (Cont.)</vt:lpstr>
      <vt:lpstr>Prevention – Mutual Exclusion</vt:lpstr>
      <vt:lpstr>Prevention – Mutual Exclusion (Cont.)</vt:lpstr>
      <vt:lpstr>Prevention – Mutual Exclusion (Cont.)</vt:lpstr>
      <vt:lpstr>Insert with lock</vt:lpstr>
      <vt:lpstr>Lock-free insert</vt:lpstr>
      <vt:lpstr>Deadlock Avoidance via Scheduling</vt:lpstr>
      <vt:lpstr>Detect and Recover</vt:lpstr>
      <vt:lpstr>Summary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Pintos Project</dc:title>
  <dc:subject/>
  <dc:creator>유진수 (jedisty@hanyang.ac.kr)</dc:creator>
  <cp:keywords/>
  <dc:description/>
  <cp:lastModifiedBy>Hong Xu</cp:lastModifiedBy>
  <cp:revision>4173</cp:revision>
  <cp:lastPrinted>2019-09-09T02:10:38Z</cp:lastPrinted>
  <dcterms:created xsi:type="dcterms:W3CDTF">2011-05-01T06:09:10Z</dcterms:created>
  <dcterms:modified xsi:type="dcterms:W3CDTF">2024-10-07T14:03:23Z</dcterms:modified>
  <cp:category/>
</cp:coreProperties>
</file>

<file path=docProps/thumbnail.jpeg>
</file>